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257" r:id="rId3"/>
    <p:sldId id="293" r:id="rId4"/>
    <p:sldId id="401" r:id="rId5"/>
    <p:sldId id="294" r:id="rId6"/>
    <p:sldId id="402" r:id="rId7"/>
    <p:sldId id="295" r:id="rId8"/>
    <p:sldId id="262" r:id="rId9"/>
    <p:sldId id="403" r:id="rId10"/>
    <p:sldId id="263" r:id="rId11"/>
    <p:sldId id="266" r:id="rId12"/>
    <p:sldId id="297" r:id="rId13"/>
    <p:sldId id="268" r:id="rId14"/>
    <p:sldId id="272" r:id="rId15"/>
    <p:sldId id="298" r:id="rId16"/>
    <p:sldId id="275" r:id="rId17"/>
    <p:sldId id="276" r:id="rId18"/>
    <p:sldId id="284" r:id="rId19"/>
    <p:sldId id="299" r:id="rId20"/>
    <p:sldId id="412" r:id="rId21"/>
    <p:sldId id="404" r:id="rId22"/>
    <p:sldId id="285" r:id="rId23"/>
    <p:sldId id="315" r:id="rId24"/>
    <p:sldId id="310" r:id="rId25"/>
    <p:sldId id="411" r:id="rId26"/>
    <p:sldId id="311" r:id="rId27"/>
    <p:sldId id="312" r:id="rId28"/>
    <p:sldId id="313" r:id="rId29"/>
    <p:sldId id="314" r:id="rId30"/>
    <p:sldId id="309" r:id="rId31"/>
    <p:sldId id="303" r:id="rId32"/>
    <p:sldId id="318" r:id="rId33"/>
    <p:sldId id="307" r:id="rId34"/>
    <p:sldId id="308" r:id="rId35"/>
    <p:sldId id="317" r:id="rId36"/>
    <p:sldId id="405" r:id="rId37"/>
    <p:sldId id="381" r:id="rId38"/>
    <p:sldId id="387" r:id="rId39"/>
    <p:sldId id="388" r:id="rId40"/>
    <p:sldId id="389" r:id="rId41"/>
    <p:sldId id="384" r:id="rId42"/>
    <p:sldId id="390" r:id="rId43"/>
    <p:sldId id="391" r:id="rId44"/>
    <p:sldId id="393" r:id="rId45"/>
    <p:sldId id="394" r:id="rId46"/>
    <p:sldId id="406" r:id="rId47"/>
    <p:sldId id="407" r:id="rId48"/>
    <p:sldId id="395" r:id="rId49"/>
    <p:sldId id="397" r:id="rId50"/>
    <p:sldId id="396" r:id="rId51"/>
    <p:sldId id="398" r:id="rId52"/>
    <p:sldId id="399" r:id="rId53"/>
    <p:sldId id="400" r:id="rId54"/>
    <p:sldId id="408" r:id="rId55"/>
    <p:sldId id="409" r:id="rId56"/>
    <p:sldId id="410" r:id="rId57"/>
    <p:sldId id="291" r:id="rId58"/>
    <p:sldId id="354" r:id="rId59"/>
    <p:sldId id="355" r:id="rId60"/>
    <p:sldId id="352" r:id="rId61"/>
    <p:sldId id="353" r:id="rId62"/>
    <p:sldId id="356" r:id="rId63"/>
    <p:sldId id="357" r:id="rId64"/>
    <p:sldId id="358" r:id="rId65"/>
    <p:sldId id="359" r:id="rId66"/>
    <p:sldId id="386" r:id="rId67"/>
    <p:sldId id="361" r:id="rId68"/>
    <p:sldId id="362" r:id="rId69"/>
    <p:sldId id="363" r:id="rId70"/>
    <p:sldId id="364" r:id="rId71"/>
    <p:sldId id="365" r:id="rId72"/>
    <p:sldId id="383" r:id="rId73"/>
    <p:sldId id="367" r:id="rId74"/>
    <p:sldId id="368" r:id="rId75"/>
    <p:sldId id="369" r:id="rId76"/>
    <p:sldId id="370" r:id="rId77"/>
    <p:sldId id="371" r:id="rId78"/>
    <p:sldId id="372" r:id="rId79"/>
    <p:sldId id="373" r:id="rId80"/>
    <p:sldId id="374" r:id="rId81"/>
    <p:sldId id="375" r:id="rId82"/>
    <p:sldId id="376" r:id="rId83"/>
    <p:sldId id="377" r:id="rId84"/>
    <p:sldId id="378" r:id="rId85"/>
    <p:sldId id="379" r:id="rId86"/>
    <p:sldId id="380" r:id="rId87"/>
    <p:sldId id="385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8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andear:Documents:Projects:TTIP%20for%20Stanford:TT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="0" i="0" baseline="0">
                <a:effectLst/>
              </a:rPr>
              <a:t>Figure 3</a:t>
            </a:r>
            <a:endParaRPr lang="en-US" sz="2400">
              <a:effectLst/>
            </a:endParaRPr>
          </a:p>
          <a:p>
            <a:pPr>
              <a:defRPr sz="2400"/>
            </a:pPr>
            <a:r>
              <a:rPr lang="en-US" sz="2400" b="0" i="0" baseline="0">
                <a:effectLst/>
              </a:rPr>
              <a:t>Shares of GDP (@PPP, 2012)</a:t>
            </a:r>
            <a:endParaRPr lang="en-US" sz="2400">
              <a:effectLst/>
            </a:endParaRPr>
          </a:p>
          <a:p>
            <a:pPr>
              <a:defRPr sz="2400"/>
            </a:pPr>
            <a:r>
              <a:rPr lang="en-US" sz="2400" b="0" i="0" baseline="0">
                <a:effectLst/>
              </a:rPr>
              <a:t>for EU, US, &amp; Neighbor Groups</a:t>
            </a:r>
            <a:endParaRPr lang="en-US" sz="2400"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Groups!$B$58:$B$64</c:f>
              <c:strCache>
                <c:ptCount val="7"/>
                <c:pt idx="0">
                  <c:v>EU</c:v>
                </c:pt>
                <c:pt idx="1">
                  <c:v>US</c:v>
                </c:pt>
                <c:pt idx="2">
                  <c:v>EFTA</c:v>
                </c:pt>
                <c:pt idx="3">
                  <c:v>CEFTA</c:v>
                </c:pt>
                <c:pt idx="4">
                  <c:v>E. Eur</c:v>
                </c:pt>
                <c:pt idx="5">
                  <c:v>Barcelona Proc</c:v>
                </c:pt>
                <c:pt idx="6">
                  <c:v>N. Amer</c:v>
                </c:pt>
              </c:strCache>
            </c:strRef>
          </c:cat>
          <c:val>
            <c:numRef>
              <c:f>Groups!$C$58:$C$64</c:f>
              <c:numCache>
                <c:formatCode>"$"#,##0.00</c:formatCode>
                <c:ptCount val="7"/>
                <c:pt idx="0">
                  <c:v>15540.0</c:v>
                </c:pt>
                <c:pt idx="1">
                  <c:v>16240.0</c:v>
                </c:pt>
                <c:pt idx="2">
                  <c:v>645.79</c:v>
                </c:pt>
                <c:pt idx="3">
                  <c:v>189.769</c:v>
                </c:pt>
                <c:pt idx="4">
                  <c:v>1585.9</c:v>
                </c:pt>
                <c:pt idx="5">
                  <c:v>1556.762</c:v>
                </c:pt>
                <c:pt idx="6">
                  <c:v>3764.342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2/11/14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Mapping site:  http://</a:t>
            </a:r>
            <a:r>
              <a:rPr lang="en-US" dirty="0" err="1" smtClean="0"/>
              <a:t>www.webappers.com</a:t>
            </a:r>
            <a:r>
              <a:rPr lang="en-US" dirty="0" smtClean="0"/>
              <a:t>/2007/10/11/create-your-own-printable-colored-world-map/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8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Mapping site:  http://</a:t>
            </a:r>
            <a:r>
              <a:rPr lang="en-US" dirty="0" err="1" smtClean="0"/>
              <a:t>www.webappers.com</a:t>
            </a:r>
            <a:r>
              <a:rPr lang="en-US" dirty="0" smtClean="0"/>
              <a:t>/2007/10/11/create-your-own-printable-colored-world-map/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2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www.euintheus.org</a:t>
            </a:r>
            <a:r>
              <a:rPr lang="en-US" dirty="0" smtClean="0"/>
              <a:t>/press-media/eu-and-us-conclude-first-round-of-ttip-negotiations-in-washington/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4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 smtClean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  <a:endParaRPr lang="en-US" sz="1100" dirty="0">
              <a:solidFill>
                <a:srgbClr val="23336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11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12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14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37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3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22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23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24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Trade Implications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 smtClean="0"/>
              <a:t>the EU-US TTIP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for </a:t>
            </a:r>
            <a:r>
              <a:rPr lang="en-US" sz="3200" dirty="0" smtClean="0"/>
              <a:t>Neighboring </a:t>
            </a:r>
            <a:r>
              <a:rPr lang="en-US" sz="3200" dirty="0"/>
              <a:t>Countries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151848"/>
          </a:xfrm>
        </p:spPr>
        <p:txBody>
          <a:bodyPr>
            <a:normAutofit/>
          </a:bodyPr>
          <a:lstStyle/>
          <a:p>
            <a:r>
              <a:rPr lang="en-US" sz="2800" dirty="0"/>
              <a:t>Alan V. Deardorff</a:t>
            </a:r>
          </a:p>
          <a:p>
            <a:r>
              <a:rPr lang="en-US" sz="2800" dirty="0"/>
              <a:t>University of Michigan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11201" y="5262186"/>
            <a:ext cx="768773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For presentation </a:t>
            </a:r>
            <a:r>
              <a:rPr lang="en-US" sz="2400" dirty="0" smtClean="0"/>
              <a:t>at Stanford </a:t>
            </a:r>
            <a:endParaRPr lang="en-US" sz="2400" dirty="0" smtClean="0"/>
          </a:p>
          <a:p>
            <a:pPr algn="ctr"/>
            <a:r>
              <a:rPr lang="en-US" sz="2400" dirty="0" smtClean="0"/>
              <a:t>February 20,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38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of </a:t>
            </a:r>
            <a:r>
              <a:rPr lang="en-US" dirty="0"/>
              <a:t>TTIP </a:t>
            </a:r>
            <a:endParaRPr lang="en-US" dirty="0" smtClean="0"/>
          </a:p>
          <a:p>
            <a:r>
              <a:rPr lang="en-US" dirty="0" smtClean="0"/>
              <a:t>Overlaps of </a:t>
            </a:r>
            <a:r>
              <a:rPr lang="en-US" dirty="0"/>
              <a:t>TTIP with </a:t>
            </a:r>
            <a:r>
              <a:rPr lang="en-US" dirty="0" smtClean="0"/>
              <a:t>other FTAs</a:t>
            </a:r>
            <a:endParaRPr lang="en-US" dirty="0" smtClean="0"/>
          </a:p>
          <a:p>
            <a:r>
              <a:rPr lang="en-US" dirty="0" smtClean="0"/>
              <a:t>Major trading partners of </a:t>
            </a:r>
            <a:r>
              <a:rPr lang="en-US" dirty="0"/>
              <a:t>TTIP and </a:t>
            </a:r>
            <a:r>
              <a:rPr lang="en-US" dirty="0" smtClean="0"/>
              <a:t>its neighbors</a:t>
            </a:r>
            <a:endParaRPr lang="en-US" dirty="0" smtClean="0"/>
          </a:p>
          <a:p>
            <a:r>
              <a:rPr lang="en-US" dirty="0" smtClean="0"/>
              <a:t>Effects of </a:t>
            </a:r>
            <a:r>
              <a:rPr lang="en-US" dirty="0"/>
              <a:t>TTIP </a:t>
            </a:r>
            <a:r>
              <a:rPr lang="en-US" dirty="0" smtClean="0"/>
              <a:t>on neighbors by </a:t>
            </a:r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8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TTIP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Trade Area (FTA)</a:t>
            </a:r>
          </a:p>
          <a:p>
            <a:pPr lvl="1"/>
            <a:r>
              <a:rPr lang="en-US" dirty="0" smtClean="0"/>
              <a:t>Zero tariffs on </a:t>
            </a:r>
            <a:r>
              <a:rPr lang="en-US" dirty="0" smtClean="0"/>
              <a:t>all goods and services </a:t>
            </a:r>
            <a:r>
              <a:rPr lang="en-US" dirty="0" smtClean="0"/>
              <a:t>trade </a:t>
            </a:r>
            <a:r>
              <a:rPr lang="en-US" dirty="0" smtClean="0"/>
              <a:t>between EU and US</a:t>
            </a:r>
            <a:endParaRPr lang="en-US" dirty="0" smtClean="0"/>
          </a:p>
          <a:p>
            <a:pPr lvl="1"/>
            <a:r>
              <a:rPr lang="en-US" dirty="0" smtClean="0"/>
              <a:t>No change in tariffs on imports from outside; thus mostly unequal tariffs</a:t>
            </a:r>
          </a:p>
          <a:p>
            <a:pPr lvl="1"/>
            <a:r>
              <a:rPr lang="en-US" dirty="0" smtClean="0"/>
              <a:t>Rules of Origin (ROOs)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2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TTIP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Areas that TTIP is set to cover…</a:t>
            </a:r>
          </a:p>
          <a:p>
            <a:pPr lvl="1"/>
            <a:r>
              <a:rPr lang="en-US" dirty="0"/>
              <a:t>market access for agricultural and industrial goods, </a:t>
            </a:r>
            <a:endParaRPr lang="en-US" dirty="0" smtClean="0"/>
          </a:p>
          <a:p>
            <a:pPr lvl="1"/>
            <a:r>
              <a:rPr lang="en-US" dirty="0" smtClean="0"/>
              <a:t>government </a:t>
            </a:r>
            <a:r>
              <a:rPr lang="en-US" dirty="0"/>
              <a:t>procurement, </a:t>
            </a:r>
            <a:endParaRPr lang="en-US" dirty="0" smtClean="0"/>
          </a:p>
          <a:p>
            <a:pPr lvl="1"/>
            <a:r>
              <a:rPr lang="en-US" dirty="0" smtClean="0"/>
              <a:t>investment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energy </a:t>
            </a:r>
            <a:r>
              <a:rPr lang="en-US" dirty="0"/>
              <a:t>and raw materials, </a:t>
            </a:r>
            <a:endParaRPr lang="en-US" dirty="0" smtClean="0"/>
          </a:p>
          <a:p>
            <a:pPr lvl="1"/>
            <a:r>
              <a:rPr lang="en-US" dirty="0" smtClean="0"/>
              <a:t>regulatory </a:t>
            </a:r>
            <a:r>
              <a:rPr lang="en-US" dirty="0"/>
              <a:t>issues, </a:t>
            </a:r>
            <a:endParaRPr lang="en-US" dirty="0" smtClean="0"/>
          </a:p>
          <a:p>
            <a:pPr lvl="1"/>
            <a:r>
              <a:rPr lang="en-US" dirty="0" smtClean="0"/>
              <a:t>sanitary </a:t>
            </a:r>
            <a:r>
              <a:rPr lang="en-US" dirty="0"/>
              <a:t>and phytosanitary measures, </a:t>
            </a:r>
            <a:endParaRPr lang="en-US" dirty="0" smtClean="0"/>
          </a:p>
          <a:p>
            <a:pPr lvl="1"/>
            <a:r>
              <a:rPr lang="en-US" dirty="0" smtClean="0"/>
              <a:t>services</a:t>
            </a:r>
            <a:r>
              <a:rPr lang="en-US" dirty="0"/>
              <a:t>,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799" y="4622800"/>
            <a:ext cx="7230534" cy="1270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1333" y="4013200"/>
            <a:ext cx="25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Most important for EU &amp; US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9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TTIP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… and more:</a:t>
            </a:r>
          </a:p>
          <a:p>
            <a:pPr lvl="1"/>
            <a:r>
              <a:rPr lang="en-US" dirty="0" smtClean="0"/>
              <a:t>intellectual </a:t>
            </a:r>
            <a:r>
              <a:rPr lang="en-US" dirty="0"/>
              <a:t>property rights, </a:t>
            </a:r>
            <a:endParaRPr lang="en-US" dirty="0" smtClean="0"/>
          </a:p>
          <a:p>
            <a:pPr lvl="1"/>
            <a:r>
              <a:rPr lang="en-US" dirty="0" smtClean="0"/>
              <a:t>sustainable </a:t>
            </a:r>
            <a:r>
              <a:rPr lang="en-US" dirty="0"/>
              <a:t>development, </a:t>
            </a:r>
            <a:endParaRPr lang="en-US" dirty="0" smtClean="0"/>
          </a:p>
          <a:p>
            <a:pPr lvl="1"/>
            <a:r>
              <a:rPr lang="en-US" dirty="0" smtClean="0"/>
              <a:t>small</a:t>
            </a:r>
            <a:r>
              <a:rPr lang="en-US" dirty="0"/>
              <a:t>- and medium-sized enterprises, </a:t>
            </a:r>
            <a:endParaRPr lang="en-US" dirty="0" smtClean="0"/>
          </a:p>
          <a:p>
            <a:pPr lvl="1"/>
            <a:r>
              <a:rPr lang="en-US" dirty="0" smtClean="0"/>
              <a:t>dispute </a:t>
            </a:r>
            <a:r>
              <a:rPr lang="en-US" dirty="0"/>
              <a:t>settlement, </a:t>
            </a:r>
            <a:endParaRPr lang="en-US" dirty="0" smtClean="0"/>
          </a:p>
          <a:p>
            <a:pPr lvl="1"/>
            <a:r>
              <a:rPr lang="en-US" dirty="0" smtClean="0"/>
              <a:t>competition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customs</a:t>
            </a:r>
            <a:r>
              <a:rPr lang="en-US" dirty="0"/>
              <a:t>/trade facilitation, </a:t>
            </a:r>
            <a:endParaRPr lang="en-US" dirty="0" smtClean="0"/>
          </a:p>
          <a:p>
            <a:pPr lvl="1"/>
            <a:r>
              <a:rPr lang="en-US" dirty="0" smtClean="0"/>
              <a:t>state</a:t>
            </a:r>
            <a:r>
              <a:rPr lang="en-US" dirty="0"/>
              <a:t>-owned enterprises.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of TPP with AFTA </a:t>
            </a:r>
            <a:br>
              <a:rPr lang="en-US" dirty="0" smtClean="0"/>
            </a:br>
            <a:r>
              <a:rPr lang="en-US" dirty="0" smtClean="0"/>
              <a:t>and other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TTIP overlap</a:t>
            </a:r>
            <a:endParaRPr lang="en-US" dirty="0" smtClean="0"/>
          </a:p>
          <a:p>
            <a:pPr lvl="1"/>
            <a:r>
              <a:rPr lang="en-US" dirty="0" smtClean="0"/>
              <a:t>EU </a:t>
            </a:r>
          </a:p>
          <a:p>
            <a:pPr lvl="2"/>
            <a:r>
              <a:rPr lang="en-US" dirty="0" smtClean="0"/>
              <a:t>FTAs with EFTA (&amp; European Economic Area on services)</a:t>
            </a:r>
            <a:endParaRPr lang="en-US" dirty="0"/>
          </a:p>
          <a:p>
            <a:pPr lvl="2"/>
            <a:r>
              <a:rPr lang="en-US" dirty="0" smtClean="0"/>
              <a:t>FTAs with members of the Barcelona Process (N. Africa &amp; Middle East)</a:t>
            </a:r>
            <a:endParaRPr lang="en-US" dirty="0" smtClean="0"/>
          </a:p>
          <a:p>
            <a:pPr lvl="2"/>
            <a:r>
              <a:rPr lang="en-US" dirty="0" smtClean="0"/>
              <a:t>Several FTAs with members of CEFTA (Central Europe Free Trade Area)</a:t>
            </a:r>
          </a:p>
          <a:p>
            <a:pPr lvl="1"/>
            <a:r>
              <a:rPr lang="en-US" dirty="0" smtClean="0"/>
              <a:t>US</a:t>
            </a:r>
          </a:p>
          <a:p>
            <a:pPr lvl="2"/>
            <a:r>
              <a:rPr lang="en-US" dirty="0" smtClean="0"/>
              <a:t>NAFTA (North American Free Trade Area)</a:t>
            </a:r>
          </a:p>
          <a:p>
            <a:pPr lvl="2"/>
            <a:r>
              <a:rPr lang="en-US" dirty="0" smtClean="0"/>
              <a:t>FTAs with several (not all) of Barcelona Process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9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133421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242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 = Economic Integration Agreement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FTA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 = Customs Union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2266" y="0"/>
            <a:ext cx="3369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4:  Existing FTAs &amp; EIAs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0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Overlap of </a:t>
            </a:r>
            <a:r>
              <a:rPr lang="en-US" dirty="0" smtClean="0"/>
              <a:t>TTIP with other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Messages:</a:t>
            </a:r>
          </a:p>
          <a:p>
            <a:pPr lvl="1"/>
            <a:r>
              <a:rPr lang="en-US" dirty="0" smtClean="0"/>
              <a:t>EU and US are </a:t>
            </a:r>
            <a:r>
              <a:rPr lang="en-US" dirty="0" smtClean="0"/>
              <a:t>already </a:t>
            </a:r>
            <a:r>
              <a:rPr lang="en-US" dirty="0"/>
              <a:t>heavily </a:t>
            </a:r>
            <a:r>
              <a:rPr lang="en-US" dirty="0" smtClean="0"/>
              <a:t>linked to their neighbors </a:t>
            </a:r>
            <a:r>
              <a:rPr lang="en-US" dirty="0" smtClean="0"/>
              <a:t>by existing FTAs</a:t>
            </a:r>
            <a:r>
              <a:rPr lang="en-US" dirty="0"/>
              <a:t>:</a:t>
            </a:r>
            <a:endParaRPr lang="en-US" dirty="0" smtClean="0"/>
          </a:p>
          <a:p>
            <a:pPr lvl="2"/>
            <a:r>
              <a:rPr lang="en-US" dirty="0" smtClean="0"/>
              <a:t>Most </a:t>
            </a:r>
            <a:r>
              <a:rPr lang="en-US" dirty="0" smtClean="0"/>
              <a:t>are both FTAs and </a:t>
            </a:r>
            <a:r>
              <a:rPr lang="en-US" dirty="0" smtClean="0"/>
              <a:t>Economic Integration Agreements </a:t>
            </a:r>
            <a:r>
              <a:rPr lang="en-US" dirty="0"/>
              <a:t>(</a:t>
            </a:r>
            <a:r>
              <a:rPr lang="en-US" dirty="0" smtClean="0"/>
              <a:t>EIAs</a:t>
            </a:r>
            <a:r>
              <a:rPr lang="en-US" dirty="0" smtClean="0"/>
              <a:t>) on services .  </a:t>
            </a:r>
            <a:endParaRPr lang="en-US" dirty="0" smtClean="0"/>
          </a:p>
          <a:p>
            <a:pPr lvl="2"/>
            <a:r>
              <a:rPr lang="en-US" dirty="0" smtClean="0"/>
              <a:t>Of </a:t>
            </a:r>
            <a:r>
              <a:rPr lang="en-US" dirty="0"/>
              <a:t>2</a:t>
            </a:r>
            <a:r>
              <a:rPr lang="en-US" dirty="0" smtClean="0"/>
              <a:t>6 countries and country groups that I’ve selected as neighbors </a:t>
            </a:r>
            <a:endParaRPr lang="en-US" dirty="0" smtClean="0"/>
          </a:p>
          <a:p>
            <a:pPr lvl="3"/>
            <a:r>
              <a:rPr lang="en-US" dirty="0" smtClean="0"/>
              <a:t>EU has FTA or EIA with all but 6</a:t>
            </a:r>
            <a:endParaRPr lang="en-US" dirty="0" smtClean="0"/>
          </a:p>
          <a:p>
            <a:pPr lvl="3"/>
            <a:r>
              <a:rPr lang="en-US" dirty="0" smtClean="0"/>
              <a:t>US has FTA or EIA with 7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9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Message:</a:t>
            </a:r>
            <a:endParaRPr lang="en-US" dirty="0" smtClean="0"/>
          </a:p>
          <a:p>
            <a:pPr lvl="1"/>
            <a:r>
              <a:rPr lang="en-US" dirty="0" smtClean="0"/>
              <a:t>TTIP should not be understood in the same way that both the original EU and NAFTA were understood, as arrangements among countries that had no other prior arrangements</a:t>
            </a:r>
          </a:p>
          <a:p>
            <a:pPr lvl="1"/>
            <a:r>
              <a:rPr lang="en-US" dirty="0" smtClean="0"/>
              <a:t>TTIP is integration between countries that are already heavily integrated with others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378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F497D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mtClean="0"/>
              <a:t>Overlap of TTIP with other FTAs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</a:t>
            </a:r>
            <a:r>
              <a:rPr lang="en-US" dirty="0" smtClean="0"/>
              <a:t>TTIP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focus </a:t>
            </a:r>
            <a:r>
              <a:rPr lang="en-US" dirty="0" smtClean="0"/>
              <a:t>mainly on </a:t>
            </a:r>
            <a:r>
              <a:rPr lang="en-US" dirty="0" smtClean="0"/>
              <a:t>the largest </a:t>
            </a:r>
            <a:r>
              <a:rPr lang="en-US" dirty="0" smtClean="0"/>
              <a:t>trade flows</a:t>
            </a:r>
          </a:p>
          <a:p>
            <a:pPr lvl="1"/>
            <a:r>
              <a:rPr lang="en-US" dirty="0" smtClean="0"/>
              <a:t>Top-five partners for exports</a:t>
            </a:r>
          </a:p>
          <a:p>
            <a:pPr lvl="1"/>
            <a:r>
              <a:rPr lang="en-US" dirty="0" smtClean="0"/>
              <a:t>Top-five partners for imports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3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5512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0400" y="0"/>
            <a:ext cx="5300133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5</a:t>
            </a:r>
            <a:br>
              <a:rPr lang="en-US" dirty="0"/>
            </a:br>
            <a:r>
              <a:rPr lang="en-US" dirty="0"/>
              <a:t>Top Five </a:t>
            </a:r>
            <a:r>
              <a:rPr lang="en-US" dirty="0" smtClean="0"/>
              <a:t>Destinations </a:t>
            </a:r>
            <a:r>
              <a:rPr lang="en-US" dirty="0"/>
              <a:t>for Exports</a:t>
            </a:r>
            <a:br>
              <a:rPr lang="en-US" dirty="0"/>
            </a:br>
            <a:r>
              <a:rPr lang="en-US" dirty="0"/>
              <a:t>for EU, US, and Neighboring Economies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533" y="541866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Exports from row to column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6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Trans</a:t>
            </a:r>
            <a:r>
              <a:rPr lang="en-US" dirty="0" smtClean="0"/>
              <a:t>-Atlantic Trade </a:t>
            </a:r>
            <a:r>
              <a:rPr lang="en-US" dirty="0" smtClean="0"/>
              <a:t>and Investment </a:t>
            </a:r>
            <a:r>
              <a:rPr lang="en-US" dirty="0" smtClean="0"/>
              <a:t>Partnership</a:t>
            </a:r>
            <a:r>
              <a:rPr lang="en-US" dirty="0"/>
              <a:t> </a:t>
            </a:r>
            <a:r>
              <a:rPr lang="en-US" dirty="0" smtClean="0"/>
              <a:t>(TTIP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being negotiated </a:t>
            </a:r>
            <a:r>
              <a:rPr lang="en-US" dirty="0" smtClean="0"/>
              <a:t>between the European Union and the United States</a:t>
            </a:r>
            <a:endParaRPr lang="en-US" dirty="0" smtClean="0"/>
          </a:p>
          <a:p>
            <a:pPr lvl="1"/>
            <a:r>
              <a:rPr lang="en-US" dirty="0" smtClean="0"/>
              <a:t>Likely to include:</a:t>
            </a:r>
          </a:p>
          <a:p>
            <a:pPr lvl="2"/>
            <a:r>
              <a:rPr lang="en-US" dirty="0" smtClean="0"/>
              <a:t>Free trade agreement (FTA)</a:t>
            </a:r>
          </a:p>
          <a:p>
            <a:pPr lvl="2"/>
            <a:r>
              <a:rPr lang="en-US" dirty="0" smtClean="0"/>
              <a:t>Removal of “behind the border” barriers to trade and investment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4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0400" y="0"/>
            <a:ext cx="5300133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</a:t>
            </a:r>
            <a:r>
              <a:rPr lang="en-US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Top Five </a:t>
            </a:r>
            <a:r>
              <a:rPr lang="en-US" dirty="0" smtClean="0"/>
              <a:t>Origins for Imports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EU, US, and Neighboring Economies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533" y="541866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Imports to row from column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55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7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</a:t>
            </a:r>
            <a:r>
              <a:rPr lang="en-US" dirty="0" smtClean="0"/>
              <a:t>TTIP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main effects</a:t>
            </a:r>
          </a:p>
          <a:p>
            <a:pPr lvl="1"/>
            <a:r>
              <a:rPr lang="en-US" dirty="0" smtClean="0"/>
              <a:t>Trade creation:  Import from partner what was previously produced at home</a:t>
            </a:r>
          </a:p>
          <a:p>
            <a:pPr lvl="1"/>
            <a:r>
              <a:rPr lang="en-US" dirty="0" smtClean="0"/>
              <a:t>Trade diversion:  Import from partner what was previously imported from 3</a:t>
            </a:r>
            <a:r>
              <a:rPr lang="en-US" baseline="30000" dirty="0" smtClean="0"/>
              <a:t>rd</a:t>
            </a:r>
            <a:r>
              <a:rPr lang="en-US" dirty="0" smtClean="0"/>
              <a:t> country</a:t>
            </a:r>
          </a:p>
          <a:p>
            <a:pPr lvl="1"/>
            <a:r>
              <a:rPr lang="en-US" dirty="0" smtClean="0"/>
              <a:t>Reversal of trade diversion:  Import from new partner what had been diverted to partner in prior FTA  (“trade un-diversion”?  “trade reversion</a:t>
            </a:r>
            <a:r>
              <a:rPr lang="en-US" dirty="0" smtClean="0"/>
              <a:t>”?  “counter trade diversion”?)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2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Creation:  Import from partner what you previously produced yourself</a:t>
            </a:r>
          </a:p>
          <a:p>
            <a:pPr lvl="1"/>
            <a:r>
              <a:rPr lang="en-US" dirty="0" smtClean="0"/>
              <a:t>Beneficial to partner, which exports</a:t>
            </a:r>
          </a:p>
          <a:p>
            <a:pPr lvl="1"/>
            <a:r>
              <a:rPr lang="en-US" dirty="0" smtClean="0"/>
              <a:t>Beneficial to importing country as a whole</a:t>
            </a:r>
          </a:p>
          <a:p>
            <a:pPr lvl="1"/>
            <a:r>
              <a:rPr lang="en-US" dirty="0" smtClean="0"/>
              <a:t>But harmful to import-competing industry in importing country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9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Trade Diversion:  Import from partner what you previously imported from an outside country</a:t>
            </a:r>
          </a:p>
          <a:p>
            <a:pPr lvl="1"/>
            <a:r>
              <a:rPr lang="en-US" dirty="0" smtClean="0"/>
              <a:t>Harmful to outside country</a:t>
            </a:r>
          </a:p>
          <a:p>
            <a:pPr lvl="1"/>
            <a:r>
              <a:rPr lang="en-US" dirty="0" smtClean="0"/>
              <a:t>Harmless to import-competing industry in importing country (there is none)</a:t>
            </a:r>
          </a:p>
          <a:p>
            <a:pPr lvl="1"/>
            <a:r>
              <a:rPr lang="en-US" dirty="0" smtClean="0"/>
              <a:t>Harmful to importing country as whole, as it pays more for imports</a:t>
            </a:r>
          </a:p>
          <a:p>
            <a:pPr lvl="1"/>
            <a:r>
              <a:rPr lang="en-US" dirty="0" smtClean="0"/>
              <a:t>Beneficial to the partner exporting country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2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00200" y="762000"/>
            <a:ext cx="2133600" cy="20574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90800" y="3733800"/>
            <a:ext cx="11430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24400" y="1676400"/>
            <a:ext cx="1219200" cy="11248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724400" y="3733800"/>
            <a:ext cx="22098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1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00200" y="762000"/>
            <a:ext cx="2133600" cy="20574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90800" y="3733800"/>
            <a:ext cx="11430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24400" y="1676400"/>
            <a:ext cx="1219200" cy="11248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724400" y="3733800"/>
            <a:ext cx="22098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1466" y="135467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(EU)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199" y="2912534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(US)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386665" y="5706534"/>
            <a:ext cx="165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(Egypt)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959599" y="2912534"/>
            <a:ext cx="194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(Ukraine)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3999" y="237067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(Sample Countries)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932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5200" y="499365"/>
            <a:ext cx="1447800" cy="5486400"/>
          </a:xfrm>
          <a:prstGeom prst="roundRect">
            <a:avLst/>
          </a:prstGeom>
          <a:noFill/>
          <a:ln w="50800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9624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958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00200" y="762000"/>
            <a:ext cx="2133600" cy="2057400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724400" y="1676400"/>
            <a:ext cx="1219200" cy="1124811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24400" y="3733800"/>
            <a:ext cx="2209800" cy="1958464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90800" y="3733800"/>
            <a:ext cx="1143000" cy="1044064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1733" y="728133"/>
            <a:ext cx="2148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Trade Diversion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1642533" y="1270000"/>
            <a:ext cx="728134" cy="5588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1727200" y="1202267"/>
            <a:ext cx="2116667" cy="1185333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1866" y="1219200"/>
            <a:ext cx="14623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Hurts 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Helps 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Hurts B (!)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6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Additional effect if a member already has an FTA with an outside country:</a:t>
            </a:r>
          </a:p>
          <a:p>
            <a:pPr lvl="1"/>
            <a:r>
              <a:rPr lang="en-US" dirty="0" smtClean="0"/>
              <a:t>Reversal of trade diversion:  Imports that were diverted from the new partner by the 1</a:t>
            </a:r>
            <a:r>
              <a:rPr lang="en-US" baseline="30000" dirty="0" smtClean="0"/>
              <a:t>st</a:t>
            </a:r>
            <a:r>
              <a:rPr lang="en-US" dirty="0" smtClean="0"/>
              <a:t> FTA revert to the new partner with the 2</a:t>
            </a:r>
            <a:r>
              <a:rPr lang="en-US" baseline="30000" dirty="0" smtClean="0"/>
              <a:t>nd</a:t>
            </a:r>
            <a:r>
              <a:rPr lang="en-US" dirty="0" smtClean="0"/>
              <a:t> FTA</a:t>
            </a:r>
          </a:p>
          <a:p>
            <a:pPr lvl="1"/>
            <a:r>
              <a:rPr lang="en-US" dirty="0" smtClean="0"/>
              <a:t>This is a form of trade diversion</a:t>
            </a:r>
          </a:p>
          <a:p>
            <a:pPr lvl="2"/>
            <a:r>
              <a:rPr lang="en-US" dirty="0" smtClean="0"/>
              <a:t>Harmful to the country diverted from (which had benefited from 1</a:t>
            </a:r>
            <a:r>
              <a:rPr lang="en-US" baseline="30000" dirty="0" smtClean="0"/>
              <a:t>st</a:t>
            </a:r>
            <a:r>
              <a:rPr lang="en-US" dirty="0" smtClean="0"/>
              <a:t> FTA’s trade diversion)</a:t>
            </a:r>
          </a:p>
          <a:p>
            <a:pPr lvl="2"/>
            <a:r>
              <a:rPr lang="en-US" dirty="0" smtClean="0"/>
              <a:t>But beneficial to the importing country – it gets back to cheap imports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5200" y="499365"/>
            <a:ext cx="1447800" cy="5486400"/>
          </a:xfrm>
          <a:prstGeom prst="roundRect">
            <a:avLst/>
          </a:prstGeom>
          <a:noFill/>
          <a:ln w="50800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9624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958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7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H="1">
            <a:off x="2590800" y="3733800"/>
            <a:ext cx="3352800" cy="0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70667" y="1236133"/>
            <a:ext cx="4555066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7620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777864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19400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0800" y="1676400"/>
            <a:ext cx="1143000" cy="11430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1676400"/>
            <a:ext cx="0" cy="31014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3733800"/>
            <a:ext cx="1219200" cy="104406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24400" y="762000"/>
            <a:ext cx="2209800" cy="2039211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90800" y="2819400"/>
            <a:ext cx="3352800" cy="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3600" y="2801211"/>
            <a:ext cx="990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5200" y="499365"/>
            <a:ext cx="1447800" cy="5486400"/>
          </a:xfrm>
          <a:prstGeom prst="roundRect">
            <a:avLst/>
          </a:prstGeom>
          <a:noFill/>
          <a:ln w="50800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495800" y="1676400"/>
            <a:ext cx="0" cy="3101464"/>
          </a:xfrm>
          <a:prstGeom prst="straightConnector1">
            <a:avLst/>
          </a:prstGeom>
          <a:ln w="1270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2759543">
            <a:off x="2122084" y="-170915"/>
            <a:ext cx="1981200" cy="4929149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600200" y="762000"/>
            <a:ext cx="2133600" cy="2039212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286000" y="1371600"/>
            <a:ext cx="1447800" cy="1429611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600200" y="3733800"/>
            <a:ext cx="2133600" cy="1958464"/>
          </a:xfrm>
          <a:prstGeom prst="straightConnector1">
            <a:avLst/>
          </a:prstGeom>
          <a:ln w="127000">
            <a:solidFill>
              <a:srgbClr val="D9D9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62400" y="1676400"/>
            <a:ext cx="0" cy="3101464"/>
          </a:xfrm>
          <a:prstGeom prst="straightConnector1">
            <a:avLst/>
          </a:prstGeom>
          <a:ln w="127000">
            <a:solidFill>
              <a:srgbClr val="008000">
                <a:alpha val="46000"/>
              </a:srgb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355600"/>
            <a:ext cx="223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Reversal of Trade Diversion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3" name="Curved Connector 2"/>
          <p:cNvCxnSpPr>
            <a:stCxn id="25" idx="2"/>
          </p:cNvCxnSpPr>
          <p:nvPr/>
        </p:nvCxnSpPr>
        <p:spPr>
          <a:xfrm rot="16200000" flipH="1">
            <a:off x="1482298" y="821899"/>
            <a:ext cx="422070" cy="1151466"/>
          </a:xfrm>
          <a:prstGeom prst="curvedConnector2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5" idx="2"/>
          </p:cNvCxnSpPr>
          <p:nvPr/>
        </p:nvCxnSpPr>
        <p:spPr>
          <a:xfrm rot="16200000" flipH="1">
            <a:off x="1820966" y="483231"/>
            <a:ext cx="1370339" cy="2777070"/>
          </a:xfrm>
          <a:prstGeom prst="curvedConnector2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321733" y="4809066"/>
            <a:ext cx="255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More Trade Diversion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1778000" y="4673600"/>
            <a:ext cx="762000" cy="6096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863602" y="3793070"/>
            <a:ext cx="2387599" cy="558796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5400000" flipH="1" flipV="1">
            <a:off x="1617133" y="3953934"/>
            <a:ext cx="1540935" cy="108373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2401" y="1185334"/>
            <a:ext cx="223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Helps A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Hurts C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Helps 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6400" y="5452532"/>
            <a:ext cx="25569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Helps B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Hurts 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Hurts C (&amp;D)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3999" y="237067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(TTIP)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9" grpId="0"/>
      <p:bldP spid="40" grpId="0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635000"/>
            <a:ext cx="87122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0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</a:t>
            </a:r>
            <a:r>
              <a:rPr lang="en-US" dirty="0" smtClean="0"/>
              <a:t>TTIP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now work through the trade </a:t>
            </a:r>
            <a:r>
              <a:rPr lang="en-US" dirty="0" smtClean="0"/>
              <a:t>effects on individual countries and groups of </a:t>
            </a:r>
            <a:r>
              <a:rPr lang="en-US" dirty="0" smtClean="0"/>
              <a:t>countries</a:t>
            </a:r>
          </a:p>
          <a:p>
            <a:r>
              <a:rPr lang="en-US" dirty="0" smtClean="0"/>
              <a:t>Discussion </a:t>
            </a:r>
            <a:r>
              <a:rPr lang="en-US" dirty="0" smtClean="0"/>
              <a:t>is based on the presence and absence of FTAs in Figure 4 covering the major trade flows indicated in Figures 5 &amp; 6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7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3334" y="254000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EFTA Countries:  Iceland, Norway, Switzerland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9" name="Content Placeholder 2" descr="Icelan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765704"/>
            <a:ext cx="9144000" cy="6126163"/>
          </a:xfrm>
        </p:spPr>
      </p:pic>
      <p:pic>
        <p:nvPicPr>
          <p:cNvPr id="20" name="Content Placeholder 2" descr="Nor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2540000"/>
            <a:ext cx="9144000" cy="6126163"/>
          </a:xfrm>
          <a:prstGeom prst="rect">
            <a:avLst/>
          </a:prstGeom>
        </p:spPr>
      </p:pic>
      <p:pic>
        <p:nvPicPr>
          <p:cNvPr id="21" name="Content Placeholder 2" descr="Switzerlan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4351867"/>
            <a:ext cx="9144000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2" descr="Icel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EFTA Countries:  Iceland, Norway, Switzerland</a:t>
            </a:r>
          </a:p>
          <a:p>
            <a:pPr lvl="1"/>
            <a:r>
              <a:rPr lang="en-US" dirty="0" smtClean="0"/>
              <a:t>Iceland (above) is typical</a:t>
            </a:r>
          </a:p>
          <a:p>
            <a:pPr lvl="1"/>
            <a:r>
              <a:rPr lang="en-US" dirty="0" smtClean="0"/>
              <a:t>These countries share an EIA among themselves and at least </a:t>
            </a:r>
            <a:r>
              <a:rPr lang="en-US" dirty="0"/>
              <a:t>F</a:t>
            </a:r>
            <a:r>
              <a:rPr lang="en-US" dirty="0" smtClean="0"/>
              <a:t>TAs with the EU, but not with US</a:t>
            </a:r>
          </a:p>
          <a:p>
            <a:pPr lvl="1"/>
            <a:r>
              <a:rPr lang="en-US" dirty="0" smtClean="0"/>
              <a:t>They have the EU as their major export destination and import origin</a:t>
            </a:r>
          </a:p>
          <a:p>
            <a:pPr lvl="1"/>
            <a:r>
              <a:rPr lang="en-US" dirty="0" smtClean="0"/>
              <a:t>They also trade significantly with the US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652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2" descr="Icel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EFTA Countries:  Iceland, Norway, Switzerland</a:t>
            </a:r>
          </a:p>
          <a:p>
            <a:pPr lvl="1"/>
            <a:r>
              <a:rPr lang="en-US" sz="2400" dirty="0" smtClean="0"/>
              <a:t>They do not trade significantly with any of the other TTIP neighbors</a:t>
            </a:r>
          </a:p>
          <a:p>
            <a:pPr lvl="1"/>
            <a:r>
              <a:rPr lang="en-US" sz="2400" dirty="0" smtClean="0"/>
              <a:t>Norway and Switzerland do trade significantly with China and Japan, Iceland exports to Russia and imports from China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5987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Content Placeholder 2" descr="Icel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EFTA Countries:  Iceland, Norway, Switzerland</a:t>
            </a:r>
          </a:p>
          <a:p>
            <a:pPr lvl="1"/>
            <a:r>
              <a:rPr lang="en-US" sz="2400" dirty="0" smtClean="0"/>
              <a:t>Their FTAs with the EU will have caused some trade diversion away from the US.  This will be reversed by TTIP</a:t>
            </a:r>
          </a:p>
          <a:p>
            <a:pPr lvl="2"/>
            <a:r>
              <a:rPr lang="en-US" sz="2000" dirty="0" smtClean="0"/>
              <a:t>That is economically beneficial for EU</a:t>
            </a:r>
          </a:p>
          <a:p>
            <a:pPr lvl="2"/>
            <a:r>
              <a:rPr lang="en-US" sz="2000" dirty="0" smtClean="0"/>
              <a:t>But painful for industries in EFTA that exported to EU only because of the trade preference </a:t>
            </a:r>
            <a:r>
              <a:rPr lang="en-US" sz="2000" dirty="0" err="1" smtClean="0"/>
              <a:t>vis</a:t>
            </a:r>
            <a:r>
              <a:rPr lang="en-US" sz="2000" dirty="0" smtClean="0"/>
              <a:t> a </a:t>
            </a:r>
            <a:r>
              <a:rPr lang="en-US" sz="2000" dirty="0" err="1" smtClean="0"/>
              <a:t>vis</a:t>
            </a:r>
            <a:r>
              <a:rPr lang="en-US" sz="2000" dirty="0" smtClean="0"/>
              <a:t> the US</a:t>
            </a:r>
          </a:p>
          <a:p>
            <a:pPr lvl="1"/>
            <a:r>
              <a:rPr lang="en-US" sz="2400" dirty="0"/>
              <a:t>They also suffer from conventional trade diversion:</a:t>
            </a:r>
          </a:p>
          <a:p>
            <a:pPr lvl="2"/>
            <a:r>
              <a:rPr lang="en-US" sz="2000" dirty="0"/>
              <a:t>Their exports to US must now compete with tariff-free exports of the EU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5571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 descr="Icel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EFTA Countries:  Iceland, Norway, Switzerland</a:t>
            </a:r>
          </a:p>
          <a:p>
            <a:pPr lvl="1"/>
            <a:r>
              <a:rPr lang="en-US" sz="2400" dirty="0" smtClean="0"/>
              <a:t>Conclusion:  EFTA countries lose from TTIP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8622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8001" y="598871"/>
            <a:ext cx="8229600" cy="537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CEFTA Countries </a:t>
            </a:r>
          </a:p>
          <a:p>
            <a:pPr lvl="1"/>
            <a:r>
              <a:rPr lang="en-US" dirty="0" smtClean="0"/>
              <a:t>5 of them have FTAs with the EU:  </a:t>
            </a:r>
          </a:p>
          <a:p>
            <a:pPr lvl="2"/>
            <a:r>
              <a:rPr lang="en-US" dirty="0" smtClean="0"/>
              <a:t>Albania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Bosnia </a:t>
            </a:r>
            <a:r>
              <a:rPr lang="en-US" dirty="0"/>
              <a:t>&amp; Herzegovina, </a:t>
            </a:r>
            <a:endParaRPr lang="en-US" dirty="0" smtClean="0"/>
          </a:p>
          <a:p>
            <a:pPr lvl="2"/>
            <a:r>
              <a:rPr lang="en-US" dirty="0" smtClean="0"/>
              <a:t>Macedonia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Montenegro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Serbia</a:t>
            </a:r>
            <a:endParaRPr lang="en-US" dirty="0"/>
          </a:p>
          <a:p>
            <a:pPr lvl="1"/>
            <a:r>
              <a:rPr lang="en-US" dirty="0" smtClean="0"/>
              <a:t>2 do not:</a:t>
            </a:r>
          </a:p>
          <a:p>
            <a:pPr lvl="2"/>
            <a:r>
              <a:rPr lang="en-US" dirty="0" smtClean="0"/>
              <a:t>Kosovo</a:t>
            </a:r>
          </a:p>
          <a:p>
            <a:pPr lvl="2"/>
            <a:r>
              <a:rPr lang="en-US" dirty="0" smtClean="0"/>
              <a:t>Moldova</a:t>
            </a:r>
          </a:p>
          <a:p>
            <a:r>
              <a:rPr lang="en-US" dirty="0" smtClean="0"/>
              <a:t>I’ll look at the two groups separately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350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3334" y="254000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CEFTA Countries:  Albania, Bosnia &amp; Herzegovina, Macedonia, Montenegro, Serbia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9" name="Content Placeholder 2" descr="Alban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863600"/>
            <a:ext cx="9144000" cy="6126163"/>
          </a:xfrm>
        </p:spPr>
      </p:pic>
      <p:pic>
        <p:nvPicPr>
          <p:cNvPr id="14" name="Content Placeholder 6" descr="Bos &amp; Herz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4245"/>
          <a:stretch>
            <a:fillRect/>
          </a:stretch>
        </p:blipFill>
        <p:spPr>
          <a:xfrm>
            <a:off x="0" y="2251522"/>
            <a:ext cx="9144000" cy="6465888"/>
          </a:xfrm>
          <a:prstGeom prst="rect">
            <a:avLst/>
          </a:prstGeom>
        </p:spPr>
      </p:pic>
      <p:pic>
        <p:nvPicPr>
          <p:cNvPr id="15" name="Content Placeholder 8" descr="Macedonia - Abb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905810"/>
            <a:ext cx="9144000" cy="6446838"/>
          </a:xfrm>
          <a:prstGeom prst="rect">
            <a:avLst/>
          </a:prstGeom>
        </p:spPr>
      </p:pic>
      <p:pic>
        <p:nvPicPr>
          <p:cNvPr id="16" name="Content Placeholder 1" descr="Montenegro - Abb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3634581"/>
            <a:ext cx="9144000" cy="6446838"/>
          </a:xfrm>
          <a:prstGeom prst="rect">
            <a:avLst/>
          </a:prstGeom>
        </p:spPr>
      </p:pic>
      <p:pic>
        <p:nvPicPr>
          <p:cNvPr id="18" name="Content Placeholder 1" descr="Serbia - Abb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4349093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3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Content Placeholder 2" descr="Alban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CEFTA Countries (5 of them):  </a:t>
            </a:r>
            <a:r>
              <a:rPr lang="en-US" dirty="0"/>
              <a:t>Albania, Bosnia &amp; Herzegovina, Macedonia, Montenegro, Serbia</a:t>
            </a:r>
          </a:p>
          <a:p>
            <a:pPr lvl="1"/>
            <a:r>
              <a:rPr lang="en-US" dirty="0" smtClean="0"/>
              <a:t>Albania (above) is typical</a:t>
            </a:r>
          </a:p>
          <a:p>
            <a:pPr lvl="1"/>
            <a:r>
              <a:rPr lang="en-US" dirty="0" smtClean="0"/>
              <a:t>These countries share an FTA among themselves and at least </a:t>
            </a:r>
            <a:r>
              <a:rPr lang="en-US" dirty="0"/>
              <a:t>F</a:t>
            </a:r>
            <a:r>
              <a:rPr lang="en-US" dirty="0" smtClean="0"/>
              <a:t>TAs with the EU, but not with US</a:t>
            </a:r>
          </a:p>
          <a:p>
            <a:pPr lvl="1"/>
            <a:r>
              <a:rPr lang="en-US" dirty="0" smtClean="0"/>
              <a:t>They have the EU as their major export destination and import origin</a:t>
            </a:r>
          </a:p>
          <a:p>
            <a:pPr lvl="1"/>
            <a:r>
              <a:rPr lang="en-US" dirty="0" smtClean="0"/>
              <a:t>They do  not trade significantly with the US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037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Content Placeholder 2" descr="Alban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CEFTA Countries (5 of them):  </a:t>
            </a:r>
            <a:r>
              <a:rPr lang="en-US" dirty="0"/>
              <a:t>Albania, Bosnia &amp; Herzegovina, Macedonia, Montenegro, Serbia</a:t>
            </a:r>
          </a:p>
          <a:p>
            <a:pPr lvl="1"/>
            <a:r>
              <a:rPr lang="en-US" dirty="0" smtClean="0"/>
              <a:t>Some trade </a:t>
            </a:r>
            <a:r>
              <a:rPr lang="en-US" dirty="0"/>
              <a:t>significantly with </a:t>
            </a:r>
            <a:r>
              <a:rPr lang="en-US" dirty="0" smtClean="0"/>
              <a:t>others in the group, as well as with Turkey. </a:t>
            </a:r>
          </a:p>
          <a:p>
            <a:pPr lvl="1"/>
            <a:r>
              <a:rPr lang="en-US" dirty="0" smtClean="0"/>
              <a:t>But they don’t trade much with other TTIP neighbors.</a:t>
            </a:r>
            <a:endParaRPr lang="en-US" dirty="0"/>
          </a:p>
          <a:p>
            <a:pPr lvl="1"/>
            <a:r>
              <a:rPr lang="en-US" dirty="0"/>
              <a:t>They do trade significantly with China and </a:t>
            </a:r>
            <a:r>
              <a:rPr lang="en-US" dirty="0" smtClean="0"/>
              <a:t>some of them import significantly from Russia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56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59" y="1237025"/>
            <a:ext cx="8229600" cy="3888462"/>
          </a:xfrm>
        </p:spPr>
        <p:txBody>
          <a:bodyPr>
            <a:normAutofit/>
          </a:bodyPr>
          <a:lstStyle/>
          <a:p>
            <a:r>
              <a:rPr lang="en-US" dirty="0" smtClean="0"/>
              <a:t>My focus here:</a:t>
            </a:r>
            <a:endParaRPr lang="en-US" dirty="0" smtClean="0"/>
          </a:p>
          <a:p>
            <a:pPr lvl="1"/>
            <a:r>
              <a:rPr lang="en-US" dirty="0" smtClean="0"/>
              <a:t>Trade effects on neighboring countries</a:t>
            </a:r>
          </a:p>
          <a:p>
            <a:pPr lvl="1"/>
            <a:r>
              <a:rPr lang="en-US" dirty="0" smtClean="0"/>
              <a:t>Many of these have FTAs with the EU and/or the US</a:t>
            </a:r>
          </a:p>
          <a:p>
            <a:pPr lvl="1"/>
            <a:r>
              <a:rPr lang="en-US" dirty="0" smtClean="0"/>
              <a:t>How will TTIP enhance or undermine the benefits to them of these arrangements?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3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Content Placeholder 2" descr="Alban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CEFTA Countries (5 of them):  </a:t>
            </a:r>
            <a:r>
              <a:rPr lang="en-US" sz="2800" dirty="0"/>
              <a:t>Albania, Bosnia &amp; Herzegovina, Macedonia, Montenegro, Serbia</a:t>
            </a:r>
          </a:p>
          <a:p>
            <a:pPr lvl="1"/>
            <a:r>
              <a:rPr lang="en-US" sz="2400" dirty="0" smtClean="0"/>
              <a:t>Because of their FTAs with the EU and not with the US, the effects of TTIP on them will be similar to those on the EFTA countries, discussed above.</a:t>
            </a:r>
          </a:p>
          <a:p>
            <a:pPr lvl="1"/>
            <a:r>
              <a:rPr lang="en-US" sz="2400" dirty="0" smtClean="0"/>
              <a:t>Conclusion:  They will be hurt by TTIP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9552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3334" y="254000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CEFTA Countries:  Kosovo, Moldova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2" name="Content Placeholder 1" descr="Kosov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654289"/>
            <a:ext cx="9144000" cy="6446838"/>
          </a:xfrm>
        </p:spPr>
      </p:pic>
      <p:pic>
        <p:nvPicPr>
          <p:cNvPr id="13" name="Content Placeholder 2" descr="Moldov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2636397"/>
            <a:ext cx="9144000" cy="6126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4733" y="2074333"/>
            <a:ext cx="7162800" cy="32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8133" y="2048934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don’t have trade data for Kosovo.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5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Content Placeholder 2" descr="Moldov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CEFTA Countries (2 of them):  </a:t>
            </a:r>
            <a:r>
              <a:rPr lang="en-US" sz="2800" dirty="0"/>
              <a:t>Kosovo, </a:t>
            </a:r>
            <a:r>
              <a:rPr lang="en-US" sz="2800" dirty="0" smtClean="0"/>
              <a:t>Moldova (I don’t have trade data for Kosovo)</a:t>
            </a:r>
            <a:endParaRPr lang="en-US" sz="2800" dirty="0"/>
          </a:p>
          <a:p>
            <a:pPr lvl="1"/>
            <a:r>
              <a:rPr lang="en-US" sz="2400" dirty="0" smtClean="0"/>
              <a:t>These two countries have FTA only with the other CEFTA countries, but not with EU or US</a:t>
            </a:r>
          </a:p>
          <a:p>
            <a:pPr lvl="1"/>
            <a:r>
              <a:rPr lang="en-US" sz="2400" dirty="0" smtClean="0"/>
              <a:t>Their trade (at least that of Moldova) is largest with the EU, but significant also with E. Europe and Russia</a:t>
            </a:r>
          </a:p>
          <a:p>
            <a:pPr lvl="1"/>
            <a:r>
              <a:rPr lang="en-US" sz="2400" dirty="0" smtClean="0"/>
              <a:t>As complete outsiders of TTIP who depend greatly on trade with the EU, they will lose due to trade diversion.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2824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3334" y="254000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Eastern Europe:  Belarus, Turkey, Ukraine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8" name="Content Placeholder 2" descr="Belaru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597131"/>
            <a:ext cx="9144000" cy="6126163"/>
          </a:xfrm>
        </p:spPr>
      </p:pic>
      <p:pic>
        <p:nvPicPr>
          <p:cNvPr id="11" name="Content Placeholder 2" descr="Ukra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4368337"/>
            <a:ext cx="9144000" cy="6126163"/>
          </a:xfrm>
          <a:prstGeom prst="rect">
            <a:avLst/>
          </a:prstGeom>
        </p:spPr>
      </p:pic>
      <p:pic>
        <p:nvPicPr>
          <p:cNvPr id="14" name="Content Placeholder 1" descr="Turke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386228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Belaru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Eastern Europe:  Belarus, </a:t>
            </a:r>
            <a:r>
              <a:rPr lang="en-US" sz="2800" dirty="0"/>
              <a:t>Ukraine</a:t>
            </a:r>
          </a:p>
          <a:p>
            <a:pPr lvl="1"/>
            <a:r>
              <a:rPr lang="en-US" sz="2400" dirty="0" smtClean="0"/>
              <a:t>These two countries export significantly to the EU and import also from the US.  But their trade otherwise is with each other and with Russia</a:t>
            </a:r>
          </a:p>
          <a:p>
            <a:pPr lvl="1"/>
            <a:r>
              <a:rPr lang="en-US" sz="2400" dirty="0" smtClean="0"/>
              <a:t>They are in hardly any FTAs</a:t>
            </a:r>
          </a:p>
          <a:p>
            <a:pPr lvl="1"/>
            <a:r>
              <a:rPr lang="en-US" sz="2400" dirty="0" smtClean="0"/>
              <a:t>As outsiders to TTIP with export interest in the EU, they will lose from trade diversion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4966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" name="Content Placeholder 1" descr="Turke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0"/>
            <a:ext cx="9144000" cy="644683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Turkey</a:t>
            </a:r>
            <a:endParaRPr lang="en-US" sz="2400" dirty="0"/>
          </a:p>
          <a:p>
            <a:pPr lvl="1"/>
            <a:r>
              <a:rPr lang="en-US" sz="2400" dirty="0" smtClean="0"/>
              <a:t>Turkey is a very special case, as it has a customs union with the EU and therefore, of necessity, shares the EU’s FTAs</a:t>
            </a:r>
          </a:p>
          <a:p>
            <a:pPr lvl="1"/>
            <a:r>
              <a:rPr lang="en-US" sz="2400" dirty="0" smtClean="0"/>
              <a:t>With its EU customs union, Turkey shares the EU’s external tariffs, which presumably will include its zero tariffs on imports from the US under TTIP</a:t>
            </a:r>
          </a:p>
          <a:p>
            <a:pPr lvl="1"/>
            <a:r>
              <a:rPr lang="en-US" sz="2400" dirty="0" smtClean="0"/>
              <a:t>But Turkey is not, currently, a party to the TTIP negotiations and therefore will not benefit from reduced US tariffs on its exports</a:t>
            </a:r>
          </a:p>
        </p:txBody>
      </p:sp>
    </p:spTree>
    <p:extLst>
      <p:ext uri="{BB962C8B-B14F-4D97-AF65-F5344CB8AC3E}">
        <p14:creationId xmlns:p14="http://schemas.microsoft.com/office/powerpoint/2010/main" val="251618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" name="Content Placeholder 1" descr="Turke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0"/>
            <a:ext cx="9144000" cy="644683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37702"/>
            <a:ext cx="8432800" cy="3888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Turkey</a:t>
            </a:r>
            <a:endParaRPr lang="en-US" sz="2400" dirty="0"/>
          </a:p>
          <a:p>
            <a:pPr lvl="1"/>
            <a:r>
              <a:rPr lang="en-US" sz="2400" dirty="0" smtClean="0"/>
              <a:t>Turkey will </a:t>
            </a:r>
          </a:p>
          <a:p>
            <a:pPr lvl="2"/>
            <a:r>
              <a:rPr lang="en-US" sz="2000" dirty="0" smtClean="0"/>
              <a:t>Gain from reversal of its own trade diversion favoring the EU</a:t>
            </a:r>
          </a:p>
          <a:p>
            <a:pPr lvl="2"/>
            <a:r>
              <a:rPr lang="en-US" sz="2000" dirty="0" smtClean="0"/>
              <a:t>Lose from reversal of the EU’s trade diversion </a:t>
            </a:r>
            <a:r>
              <a:rPr lang="en-US" sz="2000" dirty="0"/>
              <a:t>favoring </a:t>
            </a:r>
            <a:r>
              <a:rPr lang="en-US" sz="2000" dirty="0" smtClean="0"/>
              <a:t>Turkey</a:t>
            </a:r>
          </a:p>
          <a:p>
            <a:pPr lvl="2"/>
            <a:r>
              <a:rPr lang="en-US" sz="2000" dirty="0" smtClean="0"/>
              <a:t>Since its exporters will continue to face US tariffs, it will also lose from new trade diversion, as the US buys from the EU instead of from Turkey</a:t>
            </a:r>
          </a:p>
          <a:p>
            <a:pPr lvl="1"/>
            <a:r>
              <a:rPr lang="en-US" sz="2400" dirty="0" smtClean="0"/>
              <a:t>Conclusion:  Turkey is most likely to lose from TTIP</a:t>
            </a:r>
          </a:p>
          <a:p>
            <a:pPr lvl="1"/>
            <a:r>
              <a:rPr lang="en-US" sz="2400" dirty="0" smtClean="0"/>
              <a:t>It could gain if it were included as part of it.</a:t>
            </a:r>
          </a:p>
        </p:txBody>
      </p:sp>
    </p:spTree>
    <p:extLst>
      <p:ext uri="{BB962C8B-B14F-4D97-AF65-F5344CB8AC3E}">
        <p14:creationId xmlns:p14="http://schemas.microsoft.com/office/powerpoint/2010/main" val="187842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8001" y="598871"/>
            <a:ext cx="8229600" cy="5378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Barcelona Process Countries:  </a:t>
            </a:r>
            <a:endParaRPr lang="en-US" dirty="0" smtClean="0"/>
          </a:p>
          <a:p>
            <a:pPr lvl="1"/>
            <a:r>
              <a:rPr lang="en-US" dirty="0" smtClean="0"/>
              <a:t>All have FTAs with the EU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 have no trade agreement with the US</a:t>
            </a:r>
          </a:p>
          <a:p>
            <a:pPr lvl="2"/>
            <a:r>
              <a:rPr lang="en-US" dirty="0" smtClean="0"/>
              <a:t>Algeria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Egypt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Lebanon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Syria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Tunisia</a:t>
            </a:r>
            <a:endParaRPr lang="en-US" dirty="0"/>
          </a:p>
          <a:p>
            <a:pPr lvl="1"/>
            <a:r>
              <a:rPr lang="en-US" dirty="0" smtClean="0"/>
              <a:t>3 do have either FTA or EIA with US:</a:t>
            </a:r>
          </a:p>
          <a:p>
            <a:pPr lvl="2"/>
            <a:r>
              <a:rPr lang="en-US" dirty="0"/>
              <a:t>Israel, </a:t>
            </a:r>
            <a:endParaRPr lang="en-US" dirty="0" smtClean="0"/>
          </a:p>
          <a:p>
            <a:pPr lvl="2"/>
            <a:r>
              <a:rPr lang="en-US" dirty="0" smtClean="0"/>
              <a:t>Jordan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Morocco</a:t>
            </a:r>
          </a:p>
          <a:p>
            <a:pPr lvl="1"/>
            <a:r>
              <a:rPr lang="en-US" dirty="0" smtClean="0"/>
              <a:t>(I’m ignoring the West Bank &amp; Gaza, for which I have no trade data)</a:t>
            </a:r>
            <a:endParaRPr lang="en-US" dirty="0"/>
          </a:p>
          <a:p>
            <a:r>
              <a:rPr lang="en-US" dirty="0" smtClean="0"/>
              <a:t>I’ll look at the two groups separately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06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3334" y="254000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Barcelona Process Countries:  Algeria, Egypt, Lebanon, Syria, Tunisia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1" name="Content Placeholder 2" descr="Alger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904457"/>
            <a:ext cx="9144000" cy="6126163"/>
          </a:xfrm>
        </p:spPr>
      </p:pic>
      <p:pic>
        <p:nvPicPr>
          <p:cNvPr id="12" name="Content Placeholder 1" descr="Egypt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328498"/>
            <a:ext cx="9144000" cy="6446838"/>
          </a:xfrm>
          <a:prstGeom prst="rect">
            <a:avLst/>
          </a:prstGeom>
        </p:spPr>
      </p:pic>
      <p:pic>
        <p:nvPicPr>
          <p:cNvPr id="13" name="Content Placeholder 1" descr="Lebanon - abb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3021272"/>
            <a:ext cx="9144000" cy="6446838"/>
          </a:xfrm>
          <a:prstGeom prst="rect">
            <a:avLst/>
          </a:prstGeom>
        </p:spPr>
      </p:pic>
      <p:pic>
        <p:nvPicPr>
          <p:cNvPr id="21" name="Content Placeholder 1" descr="Syria - abb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3928533"/>
            <a:ext cx="9144000" cy="6126163"/>
          </a:xfrm>
          <a:prstGeom prst="rect">
            <a:avLst/>
          </a:prstGeom>
        </p:spPr>
      </p:pic>
      <p:pic>
        <p:nvPicPr>
          <p:cNvPr id="22" name="Content Placeholder 1" descr="Tunisia - abb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4520647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6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" name="Content Placeholder 2" descr="Egyp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Algeria</a:t>
            </a:r>
            <a:r>
              <a:rPr lang="en-US" dirty="0"/>
              <a:t>, Egypt, Lebanon, Syria, </a:t>
            </a:r>
            <a:r>
              <a:rPr lang="en-US" dirty="0" smtClean="0"/>
              <a:t>Tunisia</a:t>
            </a:r>
            <a:endParaRPr lang="en-US" dirty="0"/>
          </a:p>
          <a:p>
            <a:pPr lvl="1"/>
            <a:r>
              <a:rPr lang="en-US" dirty="0" smtClean="0"/>
              <a:t>Egypt (above) is somewhat representative of these 5 countries</a:t>
            </a:r>
          </a:p>
          <a:p>
            <a:pPr lvl="1"/>
            <a:r>
              <a:rPr lang="en-US" dirty="0" smtClean="0"/>
              <a:t>They have FTAs with the EU but not with the US</a:t>
            </a:r>
          </a:p>
          <a:p>
            <a:pPr lvl="1"/>
            <a:r>
              <a:rPr lang="en-US" dirty="0" smtClean="0"/>
              <a:t>They trade most with the EU, but also significantly with the US</a:t>
            </a:r>
          </a:p>
          <a:p>
            <a:pPr lvl="1"/>
            <a:r>
              <a:rPr lang="en-US" dirty="0" smtClean="0"/>
              <a:t>Like others considered above, they stand to lose from TTIP due to trade diversion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830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93700"/>
            <a:ext cx="8559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3334" y="254000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Barcelona Process Countries:  Israel, Jordan, Morocco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4" name="Content Placeholder 2" descr="Israe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904456"/>
            <a:ext cx="9144000" cy="6126163"/>
          </a:xfrm>
        </p:spPr>
      </p:pic>
      <p:pic>
        <p:nvPicPr>
          <p:cNvPr id="15" name="Content Placeholder 2" descr="Jorda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2482447"/>
            <a:ext cx="9144000" cy="6126163"/>
          </a:xfrm>
          <a:prstGeom prst="rect">
            <a:avLst/>
          </a:prstGeom>
        </p:spPr>
      </p:pic>
      <p:pic>
        <p:nvPicPr>
          <p:cNvPr id="16" name="Content Placeholder 2" descr="Morocc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4098924"/>
            <a:ext cx="9144000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2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" name="Content Placeholder 2" descr="Israe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Israel, Jordan, and Morocco</a:t>
            </a:r>
            <a:endParaRPr lang="en-US" dirty="0"/>
          </a:p>
          <a:p>
            <a:pPr lvl="1"/>
            <a:r>
              <a:rPr lang="en-US" dirty="0" smtClean="0"/>
              <a:t>These are unique among the countries considered so far, in that they have FTAs with </a:t>
            </a:r>
            <a:r>
              <a:rPr lang="en-US" u="sng" dirty="0" smtClean="0"/>
              <a:t>both</a:t>
            </a:r>
            <a:r>
              <a:rPr lang="en-US" dirty="0" smtClean="0"/>
              <a:t> the EU and US</a:t>
            </a:r>
          </a:p>
          <a:p>
            <a:pPr lvl="1"/>
            <a:r>
              <a:rPr lang="en-US" dirty="0" smtClean="0"/>
              <a:t>To the extent that their significant exports to both were diverted from direct EU-US trade, this advantage will be lost with TTIP</a:t>
            </a:r>
          </a:p>
          <a:p>
            <a:pPr lvl="1"/>
            <a:r>
              <a:rPr lang="en-US" dirty="0" smtClean="0"/>
              <a:t>They stand to lose more than most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36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3334" y="254000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NAFTA Countries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9" name="Content Placeholder 2" descr="Canad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1000676"/>
            <a:ext cx="9144000" cy="6126163"/>
          </a:xfrm>
        </p:spPr>
      </p:pic>
      <p:pic>
        <p:nvPicPr>
          <p:cNvPr id="11" name="Content Placeholder 2" descr="Mexic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2771103"/>
            <a:ext cx="9144000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3" name="Content Placeholder 2" descr="Mexic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Canada and Mexico</a:t>
            </a:r>
            <a:endParaRPr lang="en-US" dirty="0"/>
          </a:p>
          <a:p>
            <a:pPr lvl="1"/>
            <a:r>
              <a:rPr lang="en-US" dirty="0" smtClean="0"/>
              <a:t>The only notable difference between these two is the absence of an FTA between the EU and Canada, and this has now been announced</a:t>
            </a:r>
          </a:p>
          <a:p>
            <a:pPr lvl="1"/>
            <a:r>
              <a:rPr lang="en-US" dirty="0" smtClean="0"/>
              <a:t>Thus, like Israel, etc. above, these countries have FTAs with both the EU and the US, and they stand to lose when those gain equally preferential access to the other.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12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Word on Rules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FTAs (unlike customs unions) necessarily have rules of origin</a:t>
            </a:r>
          </a:p>
          <a:p>
            <a:r>
              <a:rPr lang="en-US" dirty="0" smtClean="0"/>
              <a:t>With a complex web of FTAs, expanding with TTIP, an important issue is “cumulation of ROOs”</a:t>
            </a:r>
          </a:p>
          <a:p>
            <a:pPr lvl="1"/>
            <a:r>
              <a:rPr lang="en-US" dirty="0" smtClean="0"/>
              <a:t>Do imported inputs from third countries count as originating within the FTA?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31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Word on Rules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US favors “bilateral cumulation,” under which the answer is NO.</a:t>
            </a:r>
          </a:p>
          <a:p>
            <a:pPr lvl="1"/>
            <a:r>
              <a:rPr lang="en-US" dirty="0" smtClean="0"/>
              <a:t>This limits the extent to which the FTA liberalizes trade, since much trade may still be subject to tariffs</a:t>
            </a:r>
          </a:p>
          <a:p>
            <a:pPr lvl="1"/>
            <a:r>
              <a:rPr lang="en-US" dirty="0" smtClean="0"/>
              <a:t>Worse, firms may switch to higher cost inputs within the FTA in order to qualify under the ROO</a:t>
            </a:r>
          </a:p>
          <a:p>
            <a:pPr lvl="1"/>
            <a:r>
              <a:rPr lang="en-US" dirty="0" smtClean="0"/>
              <a:t>This can mean that a web of FTAs can be worse than 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231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Word on Rules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EU uses “diagonal cumulation” for the countries of the Barcelona Process.</a:t>
            </a:r>
          </a:p>
          <a:p>
            <a:pPr lvl="1"/>
            <a:r>
              <a:rPr lang="en-US" dirty="0" smtClean="0"/>
              <a:t>Thus products assembled in, say, Morocco with </a:t>
            </a:r>
            <a:r>
              <a:rPr lang="en-US" dirty="0"/>
              <a:t>inputs from, say, Tunisia </a:t>
            </a:r>
            <a:r>
              <a:rPr lang="en-US" dirty="0" smtClean="0"/>
              <a:t>will still qualify for tariff-free entry into the EU</a:t>
            </a:r>
          </a:p>
          <a:p>
            <a:r>
              <a:rPr lang="en-US" dirty="0" smtClean="0"/>
              <a:t>Were this extended to all of the EU and US FTA partners, the effects of TTIP would be better all around.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</a:t>
            </a:r>
            <a:r>
              <a:rPr lang="en-US" dirty="0" smtClean="0"/>
              <a:t>TTIP on the neighbor economies </a:t>
            </a:r>
            <a:r>
              <a:rPr lang="en-US" dirty="0" smtClean="0"/>
              <a:t>will </a:t>
            </a:r>
            <a:r>
              <a:rPr lang="en-US" dirty="0" smtClean="0"/>
              <a:t>be mostly that they lose from either 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trade diversion, or</a:t>
            </a:r>
          </a:p>
          <a:p>
            <a:pPr lvl="1"/>
            <a:r>
              <a:rPr lang="en-US" dirty="0" smtClean="0"/>
              <a:t>Reversal of previous trade diversion that was in their favor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4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Appendix:  Country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0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3" name="Content Placeholder 2" descr="E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118650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59" y="1237025"/>
            <a:ext cx="8229600" cy="3888462"/>
          </a:xfrm>
        </p:spPr>
        <p:txBody>
          <a:bodyPr>
            <a:normAutofit/>
          </a:bodyPr>
          <a:lstStyle/>
          <a:p>
            <a:r>
              <a:rPr lang="en-US" dirty="0" smtClean="0"/>
              <a:t>The neighbors are small, and most are very small</a:t>
            </a:r>
            <a:endParaRPr lang="en-US" dirty="0" smtClean="0"/>
          </a:p>
          <a:p>
            <a:pPr lvl="1"/>
            <a:r>
              <a:rPr lang="en-US" dirty="0" smtClean="0"/>
              <a:t>They will matter </a:t>
            </a:r>
            <a:r>
              <a:rPr lang="en-US" dirty="0" smtClean="0"/>
              <a:t>little, economically to the EU and US</a:t>
            </a:r>
          </a:p>
          <a:p>
            <a:pPr lvl="1"/>
            <a:r>
              <a:rPr lang="en-US" dirty="0" smtClean="0"/>
              <a:t>But they could be important politically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3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3" name="Content Placeholder 2" descr="U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118650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3" name="Content Placeholder 2" descr="Icelan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118650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3" name="Content Placeholder 2" descr="Norwa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3" name="Content Placeholder 2" descr="Switzerlan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3" name="Content Placeholder 2" descr="Alban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3" name="Content Placeholder 2" descr="Bos &amp; Herz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Rectangle 4"/>
          <p:cNvSpPr/>
          <p:nvPr/>
        </p:nvSpPr>
        <p:spPr>
          <a:xfrm>
            <a:off x="1151467" y="2370667"/>
            <a:ext cx="7670800" cy="9990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6" descr="Bos &amp; Herz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4245"/>
          <a:stretch>
            <a:fillRect/>
          </a:stretch>
        </p:blipFill>
        <p:spPr>
          <a:xfrm>
            <a:off x="0" y="2520935"/>
            <a:ext cx="9144000" cy="64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2" name="Content Placeholder 1" descr="Kosov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0"/>
            <a:ext cx="9144000" cy="6446838"/>
          </a:xfrm>
        </p:spPr>
      </p:pic>
    </p:spTree>
    <p:extLst>
      <p:ext uri="{BB962C8B-B14F-4D97-AF65-F5344CB8AC3E}">
        <p14:creationId xmlns:p14="http://schemas.microsoft.com/office/powerpoint/2010/main" val="411615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3" name="Content Placeholder 2" descr="Macedon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pic>
        <p:nvPicPr>
          <p:cNvPr id="6" name="Content Placeholder 8" descr="Macedonia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559422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3" name="Content Placeholder 2" descr="Moldov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3" name="Content Placeholder 2" descr="Montenegr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pic>
        <p:nvPicPr>
          <p:cNvPr id="6" name="Content Placeholder 1" descr="Montenegro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251522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85800" y="977900"/>
          <a:ext cx="77724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30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3" name="Content Placeholder 2" descr="Serb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pic>
        <p:nvPicPr>
          <p:cNvPr id="6" name="Content Placeholder 1" descr="Serbia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501690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3" name="Content Placeholder 2" descr="Belaru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2" name="Content Placeholder 1" descr="Turke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0"/>
            <a:ext cx="9144000" cy="6446838"/>
          </a:xfrm>
        </p:spPr>
      </p:pic>
    </p:spTree>
    <p:extLst>
      <p:ext uri="{BB962C8B-B14F-4D97-AF65-F5344CB8AC3E}">
        <p14:creationId xmlns:p14="http://schemas.microsoft.com/office/powerpoint/2010/main" val="4945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3" name="Content Placeholder 2" descr="Ukrain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3" name="Content Placeholder 2" descr="Alger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3" name="Content Placeholder 2" descr="Egyp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pic>
        <p:nvPicPr>
          <p:cNvPr id="6" name="Content Placeholder 1" descr="Egypt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347740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3" name="Content Placeholder 2" descr="Israe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893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3" name="Content Placeholder 2" descr="Jorda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pic>
        <p:nvPicPr>
          <p:cNvPr id="6" name="Content Placeholder 1" descr="Jordan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270765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3" name="Content Placeholder 2" descr="Leban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pic>
        <p:nvPicPr>
          <p:cNvPr id="6" name="Content Placeholder 1" descr="Lebanon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520935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3" name="Content Placeholder 2" descr="Morocc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pic>
        <p:nvPicPr>
          <p:cNvPr id="6" name="Content Placeholder 1" descr="Morocco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2520935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Issue:  How will </a:t>
            </a:r>
            <a:r>
              <a:rPr lang="en-US" dirty="0" smtClean="0"/>
              <a:t>TTIP affect </a:t>
            </a:r>
            <a:r>
              <a:rPr lang="en-US" dirty="0" smtClean="0"/>
              <a:t>the trade of </a:t>
            </a:r>
            <a:r>
              <a:rPr lang="en-US" dirty="0" smtClean="0"/>
              <a:t>its Neighbors?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this is of interest:</a:t>
            </a:r>
          </a:p>
          <a:p>
            <a:pPr lvl="1"/>
            <a:r>
              <a:rPr lang="en-US" dirty="0" smtClean="0"/>
              <a:t>TTIP is </a:t>
            </a:r>
            <a:r>
              <a:rPr lang="en-US" dirty="0" smtClean="0"/>
              <a:t>large, both geographically and economically </a:t>
            </a:r>
          </a:p>
          <a:p>
            <a:pPr lvl="1"/>
            <a:r>
              <a:rPr lang="en-US" dirty="0"/>
              <a:t>TTIP overlaps </a:t>
            </a:r>
            <a:r>
              <a:rPr lang="en-US" dirty="0" smtClean="0"/>
              <a:t>with </a:t>
            </a:r>
            <a:r>
              <a:rPr lang="en-US" dirty="0" smtClean="0"/>
              <a:t>NAFTA </a:t>
            </a:r>
            <a:r>
              <a:rPr lang="en-US" dirty="0" smtClean="0"/>
              <a:t>and other FTAs</a:t>
            </a:r>
          </a:p>
          <a:p>
            <a:r>
              <a:rPr lang="en-US" dirty="0" smtClean="0"/>
              <a:t>It’s true (and important!) that TTIP </a:t>
            </a:r>
            <a:r>
              <a:rPr lang="en-US" dirty="0"/>
              <a:t>will </a:t>
            </a:r>
            <a:r>
              <a:rPr lang="en-US" dirty="0" smtClean="0"/>
              <a:t>extend well beyond trade and trade barriers (tariffs &amp; NTBs) to include many other issues</a:t>
            </a:r>
          </a:p>
          <a:p>
            <a:pPr lvl="1"/>
            <a:r>
              <a:rPr lang="en-US" dirty="0" smtClean="0"/>
              <a:t>Some trade related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domestic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4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3" name="Content Placeholder 2" descr="W Bnk &amp; Gaz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893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9" name="Content Placeholder 8" descr="Syr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pic>
        <p:nvPicPr>
          <p:cNvPr id="11" name="Content Placeholder 1" descr="Syria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2692399"/>
            <a:ext cx="9144000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3" name="Content Placeholder 2" descr="Tunis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  <p:pic>
        <p:nvPicPr>
          <p:cNvPr id="6" name="Content Placeholder 1" descr="Tunisia - abb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>
            <a:fillRect/>
          </a:stretch>
        </p:blipFill>
        <p:spPr>
          <a:xfrm>
            <a:off x="0" y="3098247"/>
            <a:ext cx="9144000" cy="64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3" name="Content Placeholder 2" descr="Canad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893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3" name="Content Placeholder 2" descr="Mexic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1889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3" name="Content Placeholder 2" descr="Caribbea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1889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3" name="Content Placeholder 2" descr="Central Americ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1889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6533" y="169333"/>
            <a:ext cx="2810934" cy="69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0"/>
            <a:ext cx="9144000" cy="64466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Issue:  How will </a:t>
            </a:r>
            <a:r>
              <a:rPr lang="en-US" dirty="0" smtClean="0"/>
              <a:t>TTIP affect </a:t>
            </a:r>
            <a:r>
              <a:rPr lang="en-US" dirty="0" smtClean="0"/>
              <a:t>the trade of </a:t>
            </a:r>
            <a:r>
              <a:rPr lang="en-US" dirty="0" smtClean="0"/>
              <a:t>its Neighbors?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But I will focus on trade and on explicit trade barriers such as tariffs?</a:t>
            </a:r>
          </a:p>
          <a:p>
            <a:r>
              <a:rPr lang="en-US" dirty="0" smtClean="0"/>
              <a:t>Why?</a:t>
            </a:r>
            <a:endParaRPr lang="en-US" dirty="0" smtClean="0"/>
          </a:p>
          <a:p>
            <a:pPr lvl="1"/>
            <a:r>
              <a:rPr lang="en-US" dirty="0" smtClean="0"/>
              <a:t>These are probably </a:t>
            </a:r>
            <a:r>
              <a:rPr lang="en-US" u="sng" dirty="0" smtClean="0"/>
              <a:t>least</a:t>
            </a:r>
            <a:r>
              <a:rPr lang="en-US" dirty="0" smtClean="0"/>
              <a:t> important for the EU ad US themselves, as their tariffs are already low</a:t>
            </a:r>
          </a:p>
          <a:p>
            <a:pPr lvl="1"/>
            <a:r>
              <a:rPr lang="en-US" dirty="0" smtClean="0"/>
              <a:t>But they are </a:t>
            </a:r>
            <a:r>
              <a:rPr lang="en-US" u="sng" dirty="0" smtClean="0"/>
              <a:t>most</a:t>
            </a:r>
            <a:r>
              <a:rPr lang="en-US" dirty="0" smtClean="0"/>
              <a:t> important for the neighbors, who will be little affected by things like harmonization of regulations between EU and US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9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39783</TotalTime>
  <Words>2435</Words>
  <Application>Microsoft Macintosh PowerPoint</Application>
  <PresentationFormat>On-screen Show (4:3)</PresentationFormat>
  <Paragraphs>357</Paragraphs>
  <Slides>87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Trade Implications  of the EU-US TTIP for Neighboring Countries </vt:lpstr>
      <vt:lpstr>The Trans-Atlantic Trade and Investment Partnership (TTIP)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Issue:  How will TTIP affect the trade of its Neighbors?</vt:lpstr>
      <vt:lpstr>My Issue:  How will TTIP affect the trade of its Neighbors?</vt:lpstr>
      <vt:lpstr>Outline</vt:lpstr>
      <vt:lpstr>TTIP </vt:lpstr>
      <vt:lpstr>TTIP </vt:lpstr>
      <vt:lpstr>TTIP </vt:lpstr>
      <vt:lpstr>Overlap of TPP with AFTA  and other FTAs</vt:lpstr>
      <vt:lpstr>PowerPoint Presentation</vt:lpstr>
      <vt:lpstr>Overlap of TTIP with other FTAs</vt:lpstr>
      <vt:lpstr>PowerPoint Presentation</vt:lpstr>
      <vt:lpstr>Trade Effects of TTIP</vt:lpstr>
      <vt:lpstr>PowerPoint Presentation</vt:lpstr>
      <vt:lpstr>PowerPoint Presentation</vt:lpstr>
      <vt:lpstr>Trade Effects of TTIP</vt:lpstr>
      <vt:lpstr>Trade Effects of FTAs</vt:lpstr>
      <vt:lpstr>Trade Effects of FTAs</vt:lpstr>
      <vt:lpstr>PowerPoint Presentation</vt:lpstr>
      <vt:lpstr>PowerPoint Presentation</vt:lpstr>
      <vt:lpstr>PowerPoint Presentation</vt:lpstr>
      <vt:lpstr>Trade Effects of FTAs</vt:lpstr>
      <vt:lpstr>PowerPoint Presentation</vt:lpstr>
      <vt:lpstr>PowerPoint Presentation</vt:lpstr>
      <vt:lpstr>Trade Effects of TTIP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Final Word on Rules of Origin</vt:lpstr>
      <vt:lpstr>A Final Word on Rules of Origin</vt:lpstr>
      <vt:lpstr>A Final Word on Rules of Origin</vt:lpstr>
      <vt:lpstr>Conclusion</vt:lpstr>
      <vt:lpstr>Appendix:  Country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Alan Deardorff</cp:lastModifiedBy>
  <cp:revision>110</cp:revision>
  <dcterms:created xsi:type="dcterms:W3CDTF">2012-05-22T13:39:22Z</dcterms:created>
  <dcterms:modified xsi:type="dcterms:W3CDTF">2014-02-20T18:50:47Z</dcterms:modified>
</cp:coreProperties>
</file>